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7" r:id="rId2"/>
    <p:sldId id="297" r:id="rId3"/>
    <p:sldId id="291" r:id="rId4"/>
    <p:sldId id="279" r:id="rId5"/>
    <p:sldId id="292" r:id="rId6"/>
    <p:sldId id="293" r:id="rId7"/>
    <p:sldId id="294" r:id="rId8"/>
    <p:sldId id="280" r:id="rId9"/>
    <p:sldId id="281" r:id="rId10"/>
    <p:sldId id="295" r:id="rId11"/>
    <p:sldId id="282" r:id="rId12"/>
    <p:sldId id="283" r:id="rId13"/>
    <p:sldId id="296" r:id="rId14"/>
    <p:sldId id="284" r:id="rId15"/>
    <p:sldId id="285" r:id="rId16"/>
    <p:sldId id="286" r:id="rId17"/>
    <p:sldId id="287" r:id="rId18"/>
    <p:sldId id="289" r:id="rId19"/>
    <p:sldId id="275" r:id="rId20"/>
    <p:sldId id="290" r:id="rId21"/>
    <p:sldId id="26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A3A9"/>
    <a:srgbClr val="FFAFB0"/>
    <a:srgbClr val="ECECEC"/>
    <a:srgbClr val="609197"/>
    <a:srgbClr val="355F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52" autoAdjust="0"/>
    <p:restoredTop sz="94973" autoAdjust="0"/>
  </p:normalViewPr>
  <p:slideViewPr>
    <p:cSldViewPr snapToGrid="0" snapToObjects="1">
      <p:cViewPr varScale="1">
        <p:scale>
          <a:sx n="110" d="100"/>
          <a:sy n="110" d="100"/>
        </p:scale>
        <p:origin x="19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8CFBA-8D3D-E141-A0BD-8EAEA59A654D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E0ADC-5C4C-414E-BD7D-B4A9D2FCA8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78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80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988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CCDFA-FA39-B34C-BD9F-D92123D23123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2254A-D4F1-B240-906A-30BF841DD7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7551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Identifying Organizational Patterns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6"/>
          <p:cNvGrpSpPr/>
          <p:nvPr/>
        </p:nvGrpSpPr>
        <p:grpSpPr>
          <a:xfrm>
            <a:off x="357186" y="338445"/>
            <a:ext cx="8429626" cy="799463"/>
            <a:chOff x="357186" y="338445"/>
            <a:chExt cx="8429626" cy="799463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357187" y="1137908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57186" y="338445"/>
              <a:ext cx="8429625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</p:grpSp>
      <p:grpSp>
        <p:nvGrpSpPr>
          <p:cNvPr id="3" name="Group 4"/>
          <p:cNvGrpSpPr/>
          <p:nvPr/>
        </p:nvGrpSpPr>
        <p:grpSpPr>
          <a:xfrm>
            <a:off x="1079355" y="1813005"/>
            <a:ext cx="6985290" cy="3428169"/>
            <a:chOff x="1079355" y="1564895"/>
            <a:chExt cx="6985290" cy="3428169"/>
          </a:xfrm>
        </p:grpSpPr>
        <p:sp>
          <p:nvSpPr>
            <p:cNvPr id="24" name="Right Arrow 23"/>
            <p:cNvSpPr/>
            <p:nvPr/>
          </p:nvSpPr>
          <p:spPr>
            <a:xfrm>
              <a:off x="1079355" y="3723321"/>
              <a:ext cx="6985290" cy="1269743"/>
            </a:xfrm>
            <a:prstGeom prst="rightArrow">
              <a:avLst/>
            </a:prstGeom>
            <a:solidFill>
              <a:srgbClr val="609197"/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740249" y="4173526"/>
              <a:ext cx="13833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ECECEC"/>
                  </a:solidFill>
                </a:rPr>
                <a:t>8 a.m.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784442" y="4173526"/>
              <a:ext cx="11184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ECECEC"/>
                  </a:solidFill>
                </a:rPr>
                <a:t>8:30 a.m.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115603" y="4170392"/>
              <a:ext cx="96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ECECEC"/>
                  </a:solidFill>
                </a:rPr>
                <a:t>11 p.m.</a:t>
              </a:r>
            </a:p>
          </p:txBody>
        </p:sp>
        <p:sp>
          <p:nvSpPr>
            <p:cNvPr id="21" name="Down Arrow Callout 20"/>
            <p:cNvSpPr/>
            <p:nvPr/>
          </p:nvSpPr>
          <p:spPr>
            <a:xfrm>
              <a:off x="5709424" y="1567383"/>
              <a:ext cx="1634791" cy="230209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74865"/>
              </a:avLst>
            </a:prstGeom>
            <a:solidFill>
              <a:srgbClr val="355F6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04585" y="2008054"/>
              <a:ext cx="12444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ECECEC"/>
                  </a:solidFill>
                </a:rPr>
                <a:t>Beanstalk grows</a:t>
              </a:r>
            </a:p>
          </p:txBody>
        </p:sp>
        <p:sp>
          <p:nvSpPr>
            <p:cNvPr id="23" name="Down Arrow Callout 22"/>
            <p:cNvSpPr/>
            <p:nvPr/>
          </p:nvSpPr>
          <p:spPr>
            <a:xfrm>
              <a:off x="3483278" y="1564895"/>
              <a:ext cx="1634791" cy="230209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74865"/>
              </a:avLst>
            </a:prstGeom>
            <a:solidFill>
              <a:srgbClr val="355F6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784443" y="1854166"/>
              <a:ext cx="103246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ECECEC"/>
                  </a:solidFill>
                </a:rPr>
                <a:t>Jack gets beans</a:t>
              </a:r>
            </a:p>
          </p:txBody>
        </p:sp>
        <p:sp>
          <p:nvSpPr>
            <p:cNvPr id="25" name="Down Arrow Callout 24"/>
            <p:cNvSpPr/>
            <p:nvPr/>
          </p:nvSpPr>
          <p:spPr>
            <a:xfrm>
              <a:off x="1257132" y="1567383"/>
              <a:ext cx="1634791" cy="230209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74865"/>
              </a:avLst>
            </a:prstGeom>
            <a:solidFill>
              <a:srgbClr val="355F6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400780" y="2037879"/>
              <a:ext cx="13474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ECECEC"/>
                  </a:solidFill>
                </a:rPr>
                <a:t>Jack sells cow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0504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612190"/>
            <a:ext cx="8321040" cy="3351695"/>
            <a:chOff x="409831" y="1821206"/>
            <a:chExt cx="8312575" cy="3298655"/>
          </a:xfrm>
          <a:solidFill>
            <a:srgbClr val="5A7E83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05035"/>
              <a:ext cx="3325552" cy="519989"/>
            </a:xfrm>
            <a:prstGeom prst="rect">
              <a:avLst/>
            </a:prstGeom>
            <a:solidFill>
              <a:srgbClr val="5A7E83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74981"/>
              <a:ext cx="3325552" cy="605812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Chronological 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322500" y="2995151"/>
            <a:ext cx="412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60945" y="1976464"/>
            <a:ext cx="3088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after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afterward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at last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before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next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since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then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Shows similarities and differences between two topics.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Used in descriptive and informative essays and advertisements. 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24704" y="1555277"/>
            <a:ext cx="3894590" cy="906037"/>
          </a:xfrm>
          <a:prstGeom prst="rect">
            <a:avLst/>
          </a:prstGeom>
          <a:solidFill>
            <a:srgbClr val="355F6B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5"/>
          <p:cNvGrpSpPr/>
          <p:nvPr/>
        </p:nvGrpSpPr>
        <p:grpSpPr>
          <a:xfrm>
            <a:off x="1471914" y="3345364"/>
            <a:ext cx="6200172" cy="1703012"/>
            <a:chOff x="2234414" y="3468029"/>
            <a:chExt cx="6200172" cy="1703012"/>
          </a:xfrm>
        </p:grpSpPr>
        <p:grpSp>
          <p:nvGrpSpPr>
            <p:cNvPr id="3" name="Group 15"/>
            <p:cNvGrpSpPr/>
            <p:nvPr/>
          </p:nvGrpSpPr>
          <p:grpSpPr>
            <a:xfrm>
              <a:off x="5894832" y="3476055"/>
              <a:ext cx="2539754" cy="1694986"/>
              <a:chOff x="5544807" y="3561081"/>
              <a:chExt cx="1486590" cy="1504455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5544807" y="3561081"/>
                <a:ext cx="1486590" cy="1504455"/>
              </a:xfrm>
              <a:prstGeom prst="rect">
                <a:avLst/>
              </a:prstGeom>
              <a:solidFill>
                <a:srgbClr val="355F6B"/>
              </a:solidFill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730619" y="3823101"/>
                <a:ext cx="1116076" cy="409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ECECEC"/>
                    </a:solidFill>
                  </a:rPr>
                  <a:t>Differences</a:t>
                </a:r>
              </a:p>
            </p:txBody>
          </p:sp>
        </p:grpSp>
        <p:sp>
          <p:nvSpPr>
            <p:cNvPr id="25" name="Rectangle 24"/>
            <p:cNvSpPr/>
            <p:nvPr/>
          </p:nvSpPr>
          <p:spPr>
            <a:xfrm>
              <a:off x="2234414" y="3468029"/>
              <a:ext cx="2539754" cy="1694986"/>
            </a:xfrm>
            <a:prstGeom prst="rect">
              <a:avLst/>
            </a:prstGeom>
            <a:solidFill>
              <a:srgbClr val="355F6B"/>
            </a:solidFill>
            <a:ln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692696" y="3771257"/>
              <a:ext cx="16231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ECECEC"/>
                  </a:solidFill>
                </a:rPr>
                <a:t>Similarities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007663" y="1778330"/>
            <a:ext cx="3128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CECEC"/>
                </a:solidFill>
              </a:rPr>
              <a:t>Cell Phone Carriers</a:t>
            </a:r>
          </a:p>
        </p:txBody>
      </p:sp>
      <p:sp>
        <p:nvSpPr>
          <p:cNvPr id="36" name="Up Arrow 35"/>
          <p:cNvSpPr/>
          <p:nvPr/>
        </p:nvSpPr>
        <p:spPr>
          <a:xfrm rot="19432014" flipV="1">
            <a:off x="6010330" y="2489572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C7D4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Up Arrow 37"/>
          <p:cNvSpPr/>
          <p:nvPr/>
        </p:nvSpPr>
        <p:spPr>
          <a:xfrm rot="2167986" flipH="1" flipV="1">
            <a:off x="2835751" y="2484945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C7D4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9" name="TextBox 28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Compare and Contrast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1478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612190"/>
            <a:ext cx="8321040" cy="3351695"/>
            <a:chOff x="409831" y="1821206"/>
            <a:chExt cx="8312575" cy="3298655"/>
          </a:xfrm>
          <a:solidFill>
            <a:srgbClr val="5A7E83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05035"/>
              <a:ext cx="3325552" cy="519989"/>
            </a:xfrm>
            <a:prstGeom prst="rect">
              <a:avLst/>
            </a:prstGeom>
            <a:solidFill>
              <a:srgbClr val="5A7E83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74981"/>
              <a:ext cx="3325552" cy="605812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Compare and Contrast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322500" y="2995151"/>
            <a:ext cx="412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8385" y="2053914"/>
            <a:ext cx="3088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although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as well as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however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in contrast 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just as 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like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on the other hand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Order of Importance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Arranges information from most important to least important or vice versa.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Used in documents that persuade an audience to make a decision. 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612190"/>
            <a:ext cx="8321040" cy="3351695"/>
            <a:chOff x="409831" y="1821206"/>
            <a:chExt cx="8312575" cy="3298655"/>
          </a:xfrm>
          <a:solidFill>
            <a:srgbClr val="5A7E83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05035"/>
              <a:ext cx="3325552" cy="519989"/>
            </a:xfrm>
            <a:prstGeom prst="rect">
              <a:avLst/>
            </a:prstGeom>
            <a:solidFill>
              <a:srgbClr val="5A7E83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74981"/>
              <a:ext cx="3325552" cy="605812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Order of Importance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322500" y="2995151"/>
            <a:ext cx="412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8385" y="1945484"/>
            <a:ext cx="3088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best of all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finally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key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lastly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least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most importantly significant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Spatial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Follows a logical direction such as top to bottom, left to right, or inside to outside.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Used in descriptive essays and documents requiring visualization. 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612190"/>
            <a:ext cx="8321040" cy="3351695"/>
            <a:chOff x="409831" y="1821206"/>
            <a:chExt cx="8312575" cy="3298655"/>
          </a:xfrm>
          <a:solidFill>
            <a:srgbClr val="5A7E83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05035"/>
              <a:ext cx="3325552" cy="519989"/>
            </a:xfrm>
            <a:prstGeom prst="rect">
              <a:avLst/>
            </a:prstGeom>
            <a:solidFill>
              <a:srgbClr val="5A7E83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74981"/>
              <a:ext cx="3325552" cy="605812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Spatial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322500" y="2995151"/>
            <a:ext cx="412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8385" y="1790584"/>
            <a:ext cx="30886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above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across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below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 in front of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inside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next to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outside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</a:rPr>
              <a:t>to the left/right of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270859" y="15809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Used for equally main points.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270859" y="28553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3598" y="1890265"/>
              <a:ext cx="7597479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Almost any book or document can be arranged topically. 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975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97967" y="4145824"/>
            <a:ext cx="7141464" cy="806935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50204" y="4260768"/>
            <a:ext cx="6509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ECECEC"/>
                </a:solidFill>
              </a:rPr>
              <a:t>Doesn’t use time, location, or importance. </a:t>
            </a:r>
          </a:p>
        </p:txBody>
      </p:sp>
      <p:sp>
        <p:nvSpPr>
          <p:cNvPr id="17" name="Oval 16"/>
          <p:cNvSpPr/>
          <p:nvPr/>
        </p:nvSpPr>
        <p:spPr>
          <a:xfrm>
            <a:off x="653605" y="4038359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53605" y="2767064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1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Identifying Organizational Patterns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Up Arrow Callout 15"/>
          <p:cNvSpPr/>
          <p:nvPr/>
        </p:nvSpPr>
        <p:spPr>
          <a:xfrm>
            <a:off x="2665476" y="2688941"/>
            <a:ext cx="3813048" cy="1855906"/>
          </a:xfrm>
          <a:prstGeom prst="upArrowCallout">
            <a:avLst/>
          </a:prstGeom>
          <a:solidFill>
            <a:srgbClr val="60919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38845" y="1539491"/>
            <a:ext cx="7466309" cy="851266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8585" y="1718700"/>
            <a:ext cx="6386830" cy="523220"/>
          </a:xfrm>
          <a:prstGeom prst="rect">
            <a:avLst/>
          </a:prstGeom>
          <a:solidFill>
            <a:srgbClr val="355F6B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FF"/>
                </a:solidFill>
              </a:rPr>
              <a:t>Organizational Pattern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91555" y="3689572"/>
            <a:ext cx="31467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FF"/>
                </a:solidFill>
              </a:rPr>
              <a:t>structure of a written text</a:t>
            </a:r>
          </a:p>
        </p:txBody>
      </p:sp>
    </p:spTree>
    <p:extLst>
      <p:ext uri="{BB962C8B-B14F-4D97-AF65-F5344CB8AC3E}">
        <p14:creationId xmlns:p14="http://schemas.microsoft.com/office/powerpoint/2010/main" val="1423807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592652"/>
            <a:ext cx="8321040" cy="3371233"/>
            <a:chOff x="409831" y="1801977"/>
            <a:chExt cx="8312575" cy="3317884"/>
          </a:xfrm>
          <a:solidFill>
            <a:srgbClr val="5A7E83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01977"/>
              <a:ext cx="8312575" cy="3317884"/>
              <a:chOff x="409831" y="1801977"/>
              <a:chExt cx="8312575" cy="3317884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01977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05035"/>
              <a:ext cx="3325552" cy="519989"/>
            </a:xfrm>
            <a:prstGeom prst="rect">
              <a:avLst/>
            </a:prstGeom>
            <a:solidFill>
              <a:srgbClr val="5A7E83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74981"/>
              <a:ext cx="3325552" cy="605812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Topical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322500" y="2995151"/>
            <a:ext cx="412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8385" y="1914504"/>
            <a:ext cx="308860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CECEC"/>
                </a:solidFill>
              </a:rPr>
              <a:t>first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 finally 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last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 main point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 next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second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to begin </a:t>
            </a:r>
          </a:p>
        </p:txBody>
      </p: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68964" y="2886721"/>
            <a:ext cx="4123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2E2D2"/>
                </a:solidFill>
              </a:rPr>
              <a:t>=</a:t>
            </a:r>
          </a:p>
        </p:txBody>
      </p:sp>
      <p:pic>
        <p:nvPicPr>
          <p:cNvPr id="18" name="Picture 17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61"/>
            <a:ext cx="9144000" cy="685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1" cy="918943"/>
            <a:chOff x="-1" y="1016188"/>
            <a:chExt cx="9144001" cy="577957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Organizational Patterns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5"/>
          <p:cNvGrpSpPr/>
          <p:nvPr/>
        </p:nvGrpSpPr>
        <p:grpSpPr>
          <a:xfrm>
            <a:off x="698855" y="1587587"/>
            <a:ext cx="7746290" cy="3541461"/>
            <a:chOff x="714662" y="1884398"/>
            <a:chExt cx="7714675" cy="3271115"/>
          </a:xfrm>
        </p:grpSpPr>
        <p:grpSp>
          <p:nvGrpSpPr>
            <p:cNvPr id="5" name="Group 4"/>
            <p:cNvGrpSpPr/>
            <p:nvPr/>
          </p:nvGrpSpPr>
          <p:grpSpPr>
            <a:xfrm>
              <a:off x="714663" y="1884398"/>
              <a:ext cx="7714674" cy="892785"/>
              <a:chOff x="688346" y="1884398"/>
              <a:chExt cx="7714674" cy="892785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88346" y="1884398"/>
                <a:ext cx="3677045" cy="892785"/>
              </a:xfrm>
              <a:prstGeom prst="rect">
                <a:avLst/>
              </a:prstGeom>
              <a:solidFill>
                <a:srgbClr val="5A7E8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409514" y="2130735"/>
                <a:ext cx="2234708" cy="349685"/>
              </a:xfrm>
              <a:prstGeom prst="rect">
                <a:avLst/>
              </a:prstGeom>
              <a:solidFill>
                <a:srgbClr val="5A7E83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Cause and Effect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4725975" y="1884398"/>
                <a:ext cx="3677045" cy="892785"/>
              </a:xfrm>
              <a:prstGeom prst="rect">
                <a:avLst/>
              </a:prstGeom>
              <a:solidFill>
                <a:srgbClr val="5A7E8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053430" y="2130735"/>
                <a:ext cx="3022132" cy="349685"/>
              </a:xfrm>
              <a:prstGeom prst="rect">
                <a:avLst/>
              </a:prstGeom>
              <a:solidFill>
                <a:srgbClr val="5A7E83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Order of Importance</a:t>
                </a:r>
              </a:p>
            </p:txBody>
          </p:sp>
        </p:grpSp>
        <p:grpSp>
          <p:nvGrpSpPr>
            <p:cNvPr id="6" name="Group 21"/>
            <p:cNvGrpSpPr/>
            <p:nvPr/>
          </p:nvGrpSpPr>
          <p:grpSpPr>
            <a:xfrm>
              <a:off x="714662" y="3073563"/>
              <a:ext cx="3677045" cy="892785"/>
              <a:chOff x="1906953" y="1849761"/>
              <a:chExt cx="5443662" cy="680320"/>
            </a:xfrm>
            <a:solidFill>
              <a:srgbClr val="5A7E83"/>
            </a:solidFill>
          </p:grpSpPr>
          <p:sp>
            <p:nvSpPr>
              <p:cNvPr id="31" name="Rectangle 30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974603" y="2037475"/>
                <a:ext cx="3308362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Chronological</a:t>
                </a:r>
              </a:p>
            </p:txBody>
          </p:sp>
        </p:grpSp>
        <p:grpSp>
          <p:nvGrpSpPr>
            <p:cNvPr id="8" name="Group 21"/>
            <p:cNvGrpSpPr/>
            <p:nvPr/>
          </p:nvGrpSpPr>
          <p:grpSpPr>
            <a:xfrm>
              <a:off x="4752291" y="3073562"/>
              <a:ext cx="3677045" cy="892785"/>
              <a:chOff x="1906953" y="1849761"/>
              <a:chExt cx="5443662" cy="680320"/>
            </a:xfrm>
            <a:solidFill>
              <a:srgbClr val="5A7E83"/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974603" y="2037475"/>
                <a:ext cx="3308362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Spatial</a:t>
                </a:r>
              </a:p>
            </p:txBody>
          </p:sp>
        </p:grpSp>
        <p:grpSp>
          <p:nvGrpSpPr>
            <p:cNvPr id="9" name="Group 21"/>
            <p:cNvGrpSpPr/>
            <p:nvPr/>
          </p:nvGrpSpPr>
          <p:grpSpPr>
            <a:xfrm>
              <a:off x="714662" y="4262728"/>
              <a:ext cx="3677045" cy="892785"/>
              <a:chOff x="1906953" y="1849761"/>
              <a:chExt cx="5443662" cy="680320"/>
            </a:xfrm>
            <a:solidFill>
              <a:srgbClr val="5A7E83"/>
            </a:solidFill>
          </p:grpSpPr>
          <p:sp>
            <p:nvSpPr>
              <p:cNvPr id="38" name="Rectangle 37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707690" y="2037475"/>
                <a:ext cx="3842186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Compare and Contrast</a:t>
                </a:r>
              </a:p>
            </p:txBody>
          </p:sp>
        </p:grpSp>
        <p:grpSp>
          <p:nvGrpSpPr>
            <p:cNvPr id="10" name="Group 21"/>
            <p:cNvGrpSpPr/>
            <p:nvPr/>
          </p:nvGrpSpPr>
          <p:grpSpPr>
            <a:xfrm>
              <a:off x="4752291" y="4262728"/>
              <a:ext cx="3677045" cy="892785"/>
              <a:chOff x="1906953" y="1849761"/>
              <a:chExt cx="5443662" cy="680320"/>
            </a:xfrm>
            <a:solidFill>
              <a:srgbClr val="5A7E83"/>
            </a:solidFill>
          </p:grpSpPr>
          <p:sp>
            <p:nvSpPr>
              <p:cNvPr id="41" name="Rectangle 40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974603" y="2037475"/>
                <a:ext cx="3308362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Topical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54149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Cause and Effect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02865" y="1734672"/>
              <a:ext cx="6893106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Explains causes and effects of a topic.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67715" y="1564975"/>
              <a:ext cx="7164682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Commonly used in informative and persuasive articles.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119931" y="1492525"/>
            <a:ext cx="4528307" cy="924797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626126" y="1430565"/>
            <a:ext cx="2972394" cy="108518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26126" y="1797534"/>
            <a:ext cx="2425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Plastic Water Bottles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91654" y="1797534"/>
            <a:ext cx="3655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Increase in wildlife deaths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4428" y="3175357"/>
            <a:ext cx="226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Pesticides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09843" y="3128887"/>
            <a:ext cx="288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Acid Rain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44796" y="4538437"/>
            <a:ext cx="1858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Video Games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73139" y="4540337"/>
            <a:ext cx="22922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Violent youths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0068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119931" y="1492525"/>
            <a:ext cx="4528307" cy="924797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119931" y="2856530"/>
            <a:ext cx="4528307" cy="924797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626126" y="1430565"/>
            <a:ext cx="2972394" cy="108518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626126" y="2804572"/>
            <a:ext cx="2972394" cy="108518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26126" y="1797534"/>
            <a:ext cx="2425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Plastic Water Bottles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91654" y="1797534"/>
            <a:ext cx="3655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Increase in wildlife deaths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4428" y="3175357"/>
            <a:ext cx="226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Pesticides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09843" y="3128887"/>
            <a:ext cx="288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Acid Rain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73139" y="4540337"/>
            <a:ext cx="22922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Violent youths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33556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119931" y="1492525"/>
            <a:ext cx="4528307" cy="924797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119931" y="2856530"/>
            <a:ext cx="4528307" cy="924797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17451" y="4267005"/>
            <a:ext cx="4528307" cy="924797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626126" y="1430565"/>
            <a:ext cx="2972394" cy="108518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626126" y="2804572"/>
            <a:ext cx="2972394" cy="108518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626126" y="4199557"/>
            <a:ext cx="2972394" cy="108518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26126" y="1797534"/>
            <a:ext cx="2425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Plastic Water Bottles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91654" y="1797534"/>
            <a:ext cx="3655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Increase in wildlife deaths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4428" y="3175357"/>
            <a:ext cx="2261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Pesticides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09843" y="3128887"/>
            <a:ext cx="288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Acid Rain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44796" y="4538437"/>
            <a:ext cx="1858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Video Games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73139" y="4540337"/>
            <a:ext cx="22922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Violent youths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7" name="TextBox 26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94187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Signal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612190"/>
            <a:ext cx="8321040" cy="3351695"/>
            <a:chOff x="409831" y="1821206"/>
            <a:chExt cx="8312575" cy="3298655"/>
          </a:xfrm>
          <a:solidFill>
            <a:srgbClr val="5A7E83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24694" cy="812194"/>
              </a:xfrm>
              <a:prstGeom prst="ellipse">
                <a:avLst/>
              </a:prstGeom>
              <a:grpFill/>
              <a:ln w="76200">
                <a:solidFill>
                  <a:srgbClr val="C7D4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105035"/>
              <a:ext cx="3325552" cy="519989"/>
            </a:xfrm>
            <a:prstGeom prst="rect">
              <a:avLst/>
            </a:prstGeom>
            <a:solidFill>
              <a:srgbClr val="5A7E83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F3EDE7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3074981"/>
              <a:ext cx="3325552" cy="605812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rgbClr val="F3EDE7"/>
                  </a:solidFill>
                </a:rPr>
                <a:t>Cause and Effect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322500" y="2995151"/>
            <a:ext cx="4123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60945" y="1929994"/>
            <a:ext cx="308860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ECECEC"/>
                </a:solidFill>
              </a:rPr>
              <a:t>as a result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because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cause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due to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effect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therefore </a:t>
            </a:r>
          </a:p>
          <a:p>
            <a:pPr algn="ctr"/>
            <a:r>
              <a:rPr lang="en-US" sz="2400" dirty="0">
                <a:solidFill>
                  <a:srgbClr val="ECECEC"/>
                </a:solidFill>
              </a:rPr>
              <a:t>since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Chronological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642171"/>
              <a:ext cx="6893106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Presents the ideas or events in the order that they occurred.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493030"/>
              <a:ext cx="7164682" cy="510536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Most fiction, literature, and narratives are arranged chronologically.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scene3d>
          <a:camera prst="orthographicFront">
            <a:rot lat="0" lon="0" rev="900000"/>
          </a:camera>
          <a:lightRig rig="threePt" dir="t"/>
        </a:scene3d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15905</TotalTime>
  <Words>431</Words>
  <Application>Microsoft Office PowerPoint</Application>
  <PresentationFormat>On-screen Show (4:3)</PresentationFormat>
  <Paragraphs>152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Clark</cp:lastModifiedBy>
  <cp:revision>32</cp:revision>
  <dcterms:created xsi:type="dcterms:W3CDTF">2015-07-15T21:18:48Z</dcterms:created>
  <dcterms:modified xsi:type="dcterms:W3CDTF">2018-05-04T18:36:29Z</dcterms:modified>
</cp:coreProperties>
</file>